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13"/>
  </p:notesMasterIdLst>
  <p:handoutMasterIdLst>
    <p:handoutMasterId r:id="rId14"/>
  </p:handoutMasterIdLst>
  <p:sldIdLst>
    <p:sldId id="260" r:id="rId2"/>
    <p:sldId id="269" r:id="rId3"/>
    <p:sldId id="275" r:id="rId4"/>
    <p:sldId id="274" r:id="rId5"/>
    <p:sldId id="271" r:id="rId6"/>
    <p:sldId id="270" r:id="rId7"/>
    <p:sldId id="272" r:id="rId8"/>
    <p:sldId id="293" r:id="rId9"/>
    <p:sldId id="273" r:id="rId10"/>
    <p:sldId id="294" r:id="rId11"/>
    <p:sldId id="29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AD4B6B-49F7-4DA4-8621-C819F4FB74B6}" v="7" dt="2025-11-13T01:32:32.5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6" autoAdjust="0"/>
    <p:restoredTop sz="86385" autoAdjust="0"/>
  </p:normalViewPr>
  <p:slideViewPr>
    <p:cSldViewPr snapToGrid="0">
      <p:cViewPr varScale="1">
        <p:scale>
          <a:sx n="123" d="100"/>
          <a:sy n="123" d="100"/>
        </p:scale>
        <p:origin x="10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772C6-9E34-49E1-BA06-6E570457D553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A24DB-FA80-4D9A-B94E-68ABA907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6879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6A5A9-A601-45BF-AB69-F3BBA8F49039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A7881-1FD7-4C5B-91E3-A2585F296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9264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A7881-1FD7-4C5B-91E3-A2585F2967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61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A7881-1FD7-4C5B-91E3-A2585F2967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2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7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4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0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94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4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6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0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6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1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33518B-3AA2-409C-B06B-083F7E553EC1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9F4A13-4D73-4E04-91CA-D29B1A3C47D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12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8BD2640-9F9A-D470-CDB1-A5EADE0DB2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2">
                    <a:lumMod val="50000"/>
                  </a:schemeClr>
                </a:solidFill>
              </a:rPr>
              <a:t>December 14,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29BEC3-5D60-FE04-C64F-DCD84CCF9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51" y="233680"/>
            <a:ext cx="10129520" cy="175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25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29AC7-D3B3-7F6E-23F5-47F4FC247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153" y="457200"/>
            <a:ext cx="6574972" cy="1450757"/>
          </a:xfrm>
        </p:spPr>
        <p:txBody>
          <a:bodyPr>
            <a:normAutofit/>
          </a:bodyPr>
          <a:lstStyle/>
          <a:p>
            <a:r>
              <a:rPr lang="en-US" b="1" dirty="0"/>
              <a:t>Fundraising Chair 2026: </a:t>
            </a:r>
            <a:br>
              <a:rPr lang="en-US" b="1" dirty="0"/>
            </a:br>
            <a:r>
              <a:rPr lang="en-US" b="1" dirty="0"/>
              <a:t>Shobana Venkatesan</a:t>
            </a:r>
          </a:p>
        </p:txBody>
      </p:sp>
      <p:pic>
        <p:nvPicPr>
          <p:cNvPr id="4" name="Picture 3" descr="A person in a red dress holding flowers&#10;&#10;Description automatically generated">
            <a:extLst>
              <a:ext uri="{FF2B5EF4-FFF2-40B4-BE49-F238E27FC236}">
                <a16:creationId xmlns:a16="http://schemas.microsoft.com/office/drawing/2014/main" id="{201B3330-EF74-DE3C-056F-D3635201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54" y="640081"/>
            <a:ext cx="3796004" cy="53144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1EFE5-665A-EF8D-D2AE-2EECE1C84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0610" y="2109071"/>
            <a:ext cx="7345679" cy="4225243"/>
          </a:xfrm>
        </p:spPr>
        <p:txBody>
          <a:bodyPr>
            <a:noAutofit/>
          </a:bodyPr>
          <a:lstStyle/>
          <a:p>
            <a:r>
              <a:rPr lang="en-GB" sz="1800" b="0" i="0" dirty="0">
                <a:effectLst/>
              </a:rPr>
              <a:t>Shobana Venkatesan moved to Lexington, KY from Ottawa, Canada, in 2011. She holds a Masters and an M. Phil degree in Life Sciences.</a:t>
            </a:r>
          </a:p>
          <a:p>
            <a:r>
              <a:rPr lang="en-GB" sz="1800" b="0" i="0" dirty="0">
                <a:effectLst/>
              </a:rPr>
              <a:t>She started her professional career as a Professor of Biochemistry at K. K. College of Pharmacy in Chennai TN India. </a:t>
            </a:r>
          </a:p>
          <a:p>
            <a:r>
              <a:rPr lang="en-GB" sz="1800" b="0" i="0" dirty="0">
                <a:effectLst/>
              </a:rPr>
              <a:t>Later, she was a Product Executive at </a:t>
            </a:r>
            <a:r>
              <a:rPr lang="en-GB" sz="1800" b="0" i="0" dirty="0" err="1">
                <a:effectLst/>
              </a:rPr>
              <a:t>Sresan</a:t>
            </a:r>
            <a:r>
              <a:rPr lang="en-GB" sz="1800" b="0" i="0" dirty="0">
                <a:effectLst/>
              </a:rPr>
              <a:t> Pharmaceuticals, Chennai &amp; Bangalore, India. </a:t>
            </a:r>
          </a:p>
          <a:p>
            <a:r>
              <a:rPr lang="en-GB" sz="1800" b="0" i="0" dirty="0">
                <a:effectLst/>
              </a:rPr>
              <a:t>After emigrating to Canada, she worked at Statistics Canada in Gatineau, ON. From 2014, she started volunteering for </a:t>
            </a:r>
            <a:r>
              <a:rPr lang="en-GB" sz="1800" b="0" i="0" dirty="0" err="1">
                <a:effectLst/>
              </a:rPr>
              <a:t>Biacs</a:t>
            </a:r>
            <a:r>
              <a:rPr lang="en-GB" sz="1800" b="0" i="0" dirty="0">
                <a:effectLst/>
              </a:rPr>
              <a:t>, and from 2015 -2018 she served as a Counselor in BIACS. </a:t>
            </a:r>
          </a:p>
          <a:p>
            <a:r>
              <a:rPr lang="en-GB" sz="1800" b="0" i="0" dirty="0">
                <a:effectLst/>
              </a:rPr>
              <a:t>She has also been a Fundraising chairman from 2019 to present. </a:t>
            </a:r>
          </a:p>
          <a:p>
            <a:r>
              <a:rPr lang="en-GB" sz="1800" b="0" i="0" dirty="0">
                <a:effectLst/>
              </a:rPr>
              <a:t>She also volunteers as dance choreographer for the BIACS and BTCC cultural events. She is presently working as a Scientist in CHFS, Department of Public Health Lab Services, Frankfort, KY.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9444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110C-FF94-AF98-906E-2F5A38F6E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793" y="371959"/>
            <a:ext cx="8015206" cy="131872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Scholarship Committee Chair</a:t>
            </a:r>
            <a:br>
              <a:rPr lang="en-US" b="1" dirty="0"/>
            </a:br>
            <a:r>
              <a:rPr lang="en-US" b="1" dirty="0"/>
              <a:t>Dr. Subba Reddy Palli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54308-A0EE-A093-502F-849A33014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793" y="1690688"/>
            <a:ext cx="72390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University of Kentucky scientist</a:t>
            </a:r>
            <a:r>
              <a:rPr lang="en-US" dirty="0"/>
              <a:t> and </a:t>
            </a:r>
            <a:r>
              <a:rPr lang="en-US" b="1" dirty="0"/>
              <a:t>Kentucky State Entomologist</a:t>
            </a:r>
            <a:r>
              <a:rPr lang="en-US" dirty="0"/>
              <a:t>, internationally recognized for pioneering </a:t>
            </a:r>
            <a:r>
              <a:rPr lang="en-US" b="1" dirty="0"/>
              <a:t>RNA interference (RNAi)</a:t>
            </a:r>
            <a:r>
              <a:rPr lang="en-US" dirty="0"/>
              <a:t> technologies to control insect pests and combat insecticide resistance</a:t>
            </a:r>
          </a:p>
          <a:p>
            <a:r>
              <a:rPr lang="en-US" b="1" dirty="0"/>
              <a:t>Professor &amp; Chair</a:t>
            </a:r>
            <a:r>
              <a:rPr lang="en-US" dirty="0"/>
              <a:t>, Department of Entomology; </a:t>
            </a:r>
            <a:r>
              <a:rPr lang="en-US" b="1" dirty="0"/>
              <a:t>Interim Chair</a:t>
            </a:r>
            <a:r>
              <a:rPr lang="en-US" dirty="0"/>
              <a:t>, Plant Pathology; </a:t>
            </a:r>
            <a:r>
              <a:rPr lang="en-US" b="1" dirty="0"/>
              <a:t>Director</a:t>
            </a:r>
            <a:r>
              <a:rPr lang="en-US" dirty="0"/>
              <a:t>, UK One Health Center</a:t>
            </a:r>
          </a:p>
          <a:p>
            <a:r>
              <a:rPr lang="en-US" b="1" dirty="0"/>
              <a:t>Named Fellow of the National Academy of Inventors (NAI)</a:t>
            </a:r>
            <a:r>
              <a:rPr lang="en-US" dirty="0"/>
              <a:t> — the highest distinction for academic inventors in the U.S.</a:t>
            </a:r>
          </a:p>
          <a:p>
            <a:r>
              <a:rPr lang="en-US" b="1" dirty="0"/>
              <a:t>Inventor of 28 U.S. patents</a:t>
            </a:r>
            <a:r>
              <a:rPr lang="en-US" dirty="0"/>
              <a:t>; authored </a:t>
            </a:r>
            <a:r>
              <a:rPr lang="en-US" b="1" dirty="0"/>
              <a:t>284 peer-reviewed publications</a:t>
            </a:r>
            <a:r>
              <a:rPr lang="en-US" dirty="0"/>
              <a:t> and </a:t>
            </a:r>
            <a:r>
              <a:rPr lang="en-US" b="1" dirty="0"/>
              <a:t>4 books</a:t>
            </a:r>
            <a:endParaRPr lang="en-US" dirty="0"/>
          </a:p>
          <a:p>
            <a:r>
              <a:rPr lang="en-US" dirty="0"/>
              <a:t>Research spans </a:t>
            </a:r>
            <a:r>
              <a:rPr lang="en-US" b="1" dirty="0"/>
              <a:t>insect molecular biology, genomics, toxicology, and disease-vector control</a:t>
            </a:r>
            <a:r>
              <a:rPr lang="en-US" dirty="0"/>
              <a:t>, advancing safer and more effective pest-management solutions</a:t>
            </a:r>
          </a:p>
          <a:p>
            <a:r>
              <a:rPr lang="en-US" dirty="0"/>
              <a:t>Former President and Treasurer of BIACS.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092D5E-18F4-E556-743C-69D0664173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19" t="12063" r="21818" b="12179"/>
          <a:stretch>
            <a:fillRect/>
          </a:stretch>
        </p:blipFill>
        <p:spPr>
          <a:xfrm>
            <a:off x="441038" y="1143000"/>
            <a:ext cx="340156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0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E44B3F-C9F7-62AB-223C-C228868D5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0" y="602189"/>
            <a:ext cx="6574972" cy="1450757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President 2026: 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Raju Alluri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7C7AB5-9928-09B5-D10B-2C9F8922A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b="0" i="0" dirty="0">
              <a:solidFill>
                <a:srgbClr val="222222"/>
              </a:solidFill>
              <a:effectLst/>
            </a:endParaRPr>
          </a:p>
          <a:p>
            <a:pPr marL="0" indent="0">
              <a:buNone/>
            </a:pPr>
            <a:endParaRPr lang="en-GB" sz="1800" b="0" i="0" dirty="0">
              <a:solidFill>
                <a:srgbClr val="222222"/>
              </a:solidFill>
              <a:effectLst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AEA2F5-B55C-56E1-66BD-A36B160A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37" y="1394847"/>
            <a:ext cx="4117097" cy="41235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F9E6C1-F6FE-BD63-6BC5-64A129EB2EA0}"/>
              </a:ext>
            </a:extLst>
          </p:cNvPr>
          <p:cNvSpPr txBox="1"/>
          <p:nvPr/>
        </p:nvSpPr>
        <p:spPr>
          <a:xfrm>
            <a:off x="5168684" y="2298837"/>
            <a:ext cx="59881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Vice President, Investments at Wedbush Securities Inc.</a:t>
            </a:r>
            <a:r>
              <a:rPr lang="en-US" dirty="0"/>
              <a:t>, specializing in tailored wealth management strategies for high-net-worth families. Previously held senior leadership roles at </a:t>
            </a:r>
            <a:r>
              <a:rPr lang="en-US" b="1" dirty="0"/>
              <a:t>Valvoline and Merrill Lynch</a:t>
            </a:r>
            <a:r>
              <a:rPr lang="en-US" dirty="0"/>
              <a:t>, with global experience spanning Asia and the United States.</a:t>
            </a:r>
          </a:p>
          <a:p>
            <a:pPr>
              <a:buNone/>
            </a:pPr>
            <a:r>
              <a:rPr lang="en-US" dirty="0"/>
              <a:t>A committed supporter of </a:t>
            </a:r>
            <a:r>
              <a:rPr lang="en-US" b="1" dirty="0"/>
              <a:t>BIACS since 2010</a:t>
            </a:r>
            <a:r>
              <a:rPr lang="en-US" dirty="0"/>
              <a:t>, passionate about community service and youth development.</a:t>
            </a:r>
          </a:p>
          <a:p>
            <a:pPr>
              <a:buNone/>
            </a:pPr>
            <a:r>
              <a:rPr lang="en-US" dirty="0"/>
              <a:t>Holds an </a:t>
            </a:r>
            <a:r>
              <a:rPr lang="en-US" b="1" dirty="0"/>
              <a:t>MBA from Andhra University</a:t>
            </a:r>
            <a:r>
              <a:rPr lang="en-US" dirty="0"/>
              <a:t> and has completed Senior Management Programs at </a:t>
            </a:r>
            <a:r>
              <a:rPr lang="en-US" b="1" dirty="0"/>
              <a:t>IIM Ahmedabad and IIM Bangalore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9574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9493A1-46E5-92C4-21C2-7B8181407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Past President 2026:</a:t>
            </a:r>
            <a:br>
              <a:rPr lang="en-US" dirty="0">
                <a:latin typeface="+mn-lt"/>
              </a:rPr>
            </a:br>
            <a:r>
              <a:rPr lang="en-US" i="0" dirty="0">
                <a:effectLst/>
                <a:latin typeface="+mn-lt"/>
              </a:rPr>
              <a:t>Naveen Gupta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 descr="A person wearing glasses and a grey suit&#10;&#10;Description automatically generated">
            <a:extLst>
              <a:ext uri="{FF2B5EF4-FFF2-40B4-BE49-F238E27FC236}">
                <a16:creationId xmlns:a16="http://schemas.microsoft.com/office/drawing/2014/main" id="{93D65227-FA88-7FE3-0890-0B322706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43" r="3944" b="2"/>
          <a:stretch/>
        </p:blipFill>
        <p:spPr>
          <a:xfrm>
            <a:off x="633999" y="883919"/>
            <a:ext cx="4001315" cy="507056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0698C98-8B14-C372-C678-389A867AD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en-GB" sz="1800" b="0" i="0" dirty="0">
                <a:solidFill>
                  <a:srgbClr val="212529"/>
                </a:solidFill>
                <a:effectLst/>
              </a:rPr>
              <a:t>Naveen Gupta, based out of Lexington, KY is Vice President – Digital Transformation at Valvoline Global. </a:t>
            </a:r>
          </a:p>
          <a:p>
            <a:r>
              <a:rPr lang="en-GB" sz="1800" b="0" i="0" dirty="0">
                <a:solidFill>
                  <a:srgbClr val="212529"/>
                </a:solidFill>
                <a:effectLst/>
              </a:rPr>
              <a:t>A Certified Public Accountant from India, he is widely traveled and has held various senior roles in general management, finance and consulting in different parts of the world.</a:t>
            </a:r>
            <a:endParaRPr lang="en-US" sz="1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22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4A68D-089C-5476-7414-6685D90C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b="1" dirty="0"/>
              <a:t>President Elect 2026:</a:t>
            </a:r>
            <a:br>
              <a:rPr lang="en-US" b="1" dirty="0"/>
            </a:br>
            <a:r>
              <a:rPr lang="en-US" b="1" dirty="0"/>
              <a:t>Dr. Zain Guduru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1051678-37DB-A2C2-021D-BE9E1F5D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215" y="2198914"/>
            <a:ext cx="6713348" cy="3670180"/>
          </a:xfrm>
        </p:spPr>
        <p:txBody>
          <a:bodyPr>
            <a:noAutofit/>
          </a:bodyPr>
          <a:lstStyle/>
          <a:p>
            <a:r>
              <a:rPr lang="en-US" dirty="0"/>
              <a:t>Dr. Zain Guduru is an academic neurologist specializing in movement disorders. He serves as the Program Director for the Adult Neurology Residency at the University of Kentucky. </a:t>
            </a:r>
          </a:p>
          <a:p>
            <a:r>
              <a:rPr lang="en-US" dirty="0"/>
              <a:t>He is the current President of the Commonwealth Neurological Society and a Board Member of the Association of Indian Neurologists in America. </a:t>
            </a:r>
          </a:p>
          <a:p>
            <a:r>
              <a:rPr lang="en-US" dirty="0"/>
              <a:t>Dr. Guduru elected to American Society of Neuroimaging as a Board of Director for 2026-28</a:t>
            </a:r>
            <a:endParaRPr lang="en-US" sz="1800" dirty="0"/>
          </a:p>
          <a:p>
            <a:r>
              <a:rPr lang="en-US" sz="1800" dirty="0"/>
              <a:t>Beyond his professional accomplishments, Dr. Guduru is deeply committed to community engagement, service, and leadership that uplifts others.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D6017-E4CF-5E65-17B7-1DC7EF496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64" y="1214793"/>
            <a:ext cx="3529045" cy="41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7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FE34C2-2863-DA30-5589-AD45E31DB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Secretary 2026: 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Trisha Dang</a:t>
            </a:r>
            <a:endParaRPr lang="en-US" dirty="0"/>
          </a:p>
        </p:txBody>
      </p:sp>
      <p:pic>
        <p:nvPicPr>
          <p:cNvPr id="4" name="Content Placeholder 3" descr="A person in a sari&#10;&#10;Description automatically generated">
            <a:extLst>
              <a:ext uri="{FF2B5EF4-FFF2-40B4-BE49-F238E27FC236}">
                <a16:creationId xmlns:a16="http://schemas.microsoft.com/office/drawing/2014/main" id="{4226A798-D2FA-FB56-C107-736FE1BCA5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58" b="-2"/>
          <a:stretch/>
        </p:blipFill>
        <p:spPr>
          <a:xfrm>
            <a:off x="834501" y="640081"/>
            <a:ext cx="3600311" cy="5314406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1C3AF2-C304-B016-0C3D-4FBF1490E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5" y="2198913"/>
            <a:ext cx="7358063" cy="4703863"/>
          </a:xfrm>
        </p:spPr>
        <p:txBody>
          <a:bodyPr>
            <a:normAutofit fontScale="47500" lnSpcReduction="20000"/>
          </a:bodyPr>
          <a:lstStyle/>
          <a:p>
            <a:r>
              <a:rPr lang="en-GB" sz="3800" i="0" dirty="0">
                <a:effectLst/>
              </a:rPr>
              <a:t>Trisha Dang has been a resident of Lexington since 2011. </a:t>
            </a:r>
          </a:p>
          <a:p>
            <a:r>
              <a:rPr lang="en-GB" sz="3800" i="0" dirty="0">
                <a:effectLst/>
              </a:rPr>
              <a:t>She is a Registered Clinical Respiratory Therapist and Certified Asthma Educator. From 2013 to 2018, Trisha worked at Kentucky Children’s Hospital, gaining valuable experience in pediatric respiratory care.</a:t>
            </a:r>
          </a:p>
          <a:p>
            <a:r>
              <a:rPr lang="en-GB" sz="3800" i="0" dirty="0">
                <a:effectLst/>
              </a:rPr>
              <a:t>In 2016, Trisha transitioned into academia and has since served as a faculty member in the Respiratory Care Program at Bluegrass Community &amp; Technical College (BCTC). As of August 2023, she also took on the role of Program Coordinator for both the Respiratory Care and CPR/BLS programs at BCTC.</a:t>
            </a:r>
          </a:p>
          <a:p>
            <a:r>
              <a:rPr lang="en-GB" sz="3800" i="0" dirty="0">
                <a:effectLst/>
              </a:rPr>
              <a:t>Trisha is a Certified Yoga </a:t>
            </a:r>
            <a:r>
              <a:rPr lang="en-GB" sz="3800" dirty="0"/>
              <a:t>Instructor.</a:t>
            </a:r>
            <a:r>
              <a:rPr lang="en-GB" sz="3800" i="0" dirty="0">
                <a:effectLst/>
              </a:rPr>
              <a:t> </a:t>
            </a:r>
          </a:p>
          <a:p>
            <a:r>
              <a:rPr lang="en-GB" sz="3800" dirty="0"/>
              <a:t>S</a:t>
            </a:r>
            <a:r>
              <a:rPr lang="en-GB" sz="3800" i="0" dirty="0">
                <a:effectLst/>
              </a:rPr>
              <a:t>he is also a volunteer table host for the Parent Café program, organized by the Counseling Department at Rosa Parks Elementary School.</a:t>
            </a:r>
          </a:p>
          <a:p>
            <a:r>
              <a:rPr lang="en-GB" sz="3800" i="0" dirty="0">
                <a:effectLst/>
              </a:rPr>
              <a:t>In her leisure time, Trisha enjoys long runs, reading, and spending quality time, making memories with her children.</a:t>
            </a:r>
          </a:p>
          <a:p>
            <a:br>
              <a:rPr lang="en-GB" sz="1100" b="0" i="0" dirty="0">
                <a:effectLst/>
                <a:latin typeface="Arial" panose="020B0604020202020204" pitchFamily="34" charset="0"/>
              </a:rPr>
            </a:br>
            <a:endParaRPr lang="en-GB" sz="1100" b="0" i="0" dirty="0">
              <a:effectLst/>
              <a:latin typeface="Arial" panose="020B0604020202020204" pitchFamily="34" charset="0"/>
            </a:endParaRPr>
          </a:p>
          <a:p>
            <a:br>
              <a:rPr lang="en-GB" sz="1100" dirty="0"/>
            </a:br>
            <a:endParaRPr lang="en-US" sz="11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3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565E3-AFDD-47B4-DA70-DEFF577FB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Treasurer 2026: 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Tripti Kedia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6FC5F9-1540-FB64-C614-FF060330B0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92" r="24492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00505-8C5D-A976-75D5-BDD19B76A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3"/>
            <a:ext cx="6971808" cy="3755571"/>
          </a:xfrm>
        </p:spPr>
        <p:txBody>
          <a:bodyPr>
            <a:normAutofit/>
          </a:bodyPr>
          <a:lstStyle/>
          <a:p>
            <a:r>
              <a:rPr lang="en-GB" sz="1800" b="0" i="0" dirty="0">
                <a:solidFill>
                  <a:srgbClr val="222222"/>
                </a:solidFill>
                <a:effectLst/>
              </a:rPr>
              <a:t>Tripti Kedia has over 15 years of experience in Finance, Tax and Accounting across 3 continents. </a:t>
            </a:r>
          </a:p>
          <a:p>
            <a:r>
              <a:rPr lang="en-GB" sz="1800" b="0" i="0" dirty="0">
                <a:solidFill>
                  <a:srgbClr val="222222"/>
                </a:solidFill>
                <a:effectLst/>
              </a:rPr>
              <a:t>She has a Masters in Finance from University of Kentucky and is a KY licensed CPA. </a:t>
            </a:r>
          </a:p>
          <a:p>
            <a:r>
              <a:rPr lang="en-GB" sz="1800" b="0" i="0" dirty="0">
                <a:solidFill>
                  <a:srgbClr val="222222"/>
                </a:solidFill>
                <a:effectLst/>
              </a:rPr>
              <a:t>She and her family moved to Lexington in 2013 and has been a supporter of BIACS ever since. </a:t>
            </a:r>
          </a:p>
          <a:p>
            <a:r>
              <a:rPr lang="en-GB" sz="1800" b="0" i="0" dirty="0">
                <a:solidFill>
                  <a:srgbClr val="222222"/>
                </a:solidFill>
                <a:effectLst/>
              </a:rPr>
              <a:t>She loves to travel, read, cook and spend time with her family and friends in her free time. </a:t>
            </a:r>
          </a:p>
          <a:p>
            <a:r>
              <a:rPr lang="en-GB" sz="1800" b="0" i="0" dirty="0">
                <a:solidFill>
                  <a:srgbClr val="222222"/>
                </a:solidFill>
                <a:effectLst/>
              </a:rPr>
              <a:t>She believes firmly in the right to free and fair education for all children.</a:t>
            </a:r>
            <a:br>
              <a:rPr lang="en-GB" sz="1800" dirty="0"/>
            </a:br>
            <a:endParaRPr lang="en-US" sz="1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1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F81D86-BDBA-477C-B7DD-8D359BB99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BC96B-D17E-FD8F-508A-FF85E9C8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+mn-lt"/>
              </a:rPr>
              <a:t>Counselor 2026: </a:t>
            </a:r>
            <a:br>
              <a:rPr lang="en-US" b="0" i="0" dirty="0">
                <a:effectLst/>
                <a:latin typeface="+mn-lt"/>
              </a:rPr>
            </a:br>
            <a:r>
              <a:rPr lang="en-US" b="0" i="0" dirty="0">
                <a:effectLst/>
                <a:latin typeface="+mn-lt"/>
              </a:rPr>
              <a:t>Raja Ravipati</a:t>
            </a:r>
            <a:endParaRPr lang="en-US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8D2EF7-C29E-8BBB-E9C7-99CF3D93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51" r="9009"/>
          <a:stretch/>
        </p:blipFill>
        <p:spPr>
          <a:xfrm>
            <a:off x="633999" y="640081"/>
            <a:ext cx="4001315" cy="531440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5F3E9C-EF11-4F8F-A621-399C7A3E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E6320-D734-23A1-BA45-D189F641B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en-GB" sz="1800" b="0" i="0" dirty="0">
                <a:effectLst/>
              </a:rPr>
              <a:t>Raja Ravipati is a Sr. software engineer at Lexmark and has been a resident of Lexington for the past 25 years.</a:t>
            </a:r>
          </a:p>
          <a:p>
            <a:r>
              <a:rPr lang="en-GB" sz="1800" b="0" i="0" dirty="0">
                <a:effectLst/>
              </a:rPr>
              <a:t> He has graduated from University of Toledo with a Master’s in Chemical Engineering. </a:t>
            </a:r>
          </a:p>
          <a:p>
            <a:r>
              <a:rPr lang="en-GB" sz="1800" b="0" i="0" dirty="0">
                <a:effectLst/>
              </a:rPr>
              <a:t>He has served as a BIACS counselor in 2018. </a:t>
            </a:r>
          </a:p>
          <a:p>
            <a:r>
              <a:rPr lang="en-GB" sz="1800" b="0" i="0" dirty="0">
                <a:effectLst/>
              </a:rPr>
              <a:t>He loves to volunteer and has participated in several Habitat for Humanity builds.</a:t>
            </a:r>
            <a:endParaRPr lang="en-US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AA064E-5F6E-4024-BC28-EDDC3DFC7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B29638-4838-4B9B-B9DB-96E542BAF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6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E4C5C7-50BD-825A-684B-F816DFEE3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D736AA-87D1-E328-2DE0-D02760386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4F76D5-99DC-C174-99F9-4D864F4B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+mn-lt"/>
              </a:rPr>
              <a:t>Counselor 2026: </a:t>
            </a:r>
            <a:br>
              <a:rPr lang="en-US" b="0" i="0" dirty="0">
                <a:effectLst/>
                <a:latin typeface="+mn-lt"/>
              </a:rPr>
            </a:br>
            <a:r>
              <a:rPr lang="en-US" dirty="0"/>
              <a:t>Praveen Kumar Sivakumar</a:t>
            </a:r>
            <a:endParaRPr lang="en-US" dirty="0">
              <a:latin typeface="+mn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12B8C5-F207-89A6-5694-93B0EC211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C3741-9FF1-FC16-78C7-9C7917EB4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r>
              <a:rPr lang="en-US" sz="1800" dirty="0"/>
              <a:t>Dr. Praveen Kumar Sivakumar earned his Ph.D.  in Electrical Engineering from the University of Kentucky and has worked in electronics manufacturing for 15+ years in USA and Canada. </a:t>
            </a:r>
          </a:p>
          <a:p>
            <a:r>
              <a:rPr lang="en-US" sz="1800" dirty="0"/>
              <a:t>He led operations across multiple sites at Conduent overseeing budgets, technology, processes, and workforce management. </a:t>
            </a:r>
          </a:p>
          <a:p>
            <a:r>
              <a:rPr lang="en-US" sz="1800" dirty="0"/>
              <a:t>He moved to Lexington in 2000 and lives with his wife, three daughters, and dog. In his spare time, he enjoys reading, and following basketball and cricket. </a:t>
            </a:r>
          </a:p>
          <a:p>
            <a:r>
              <a:rPr lang="en-US" sz="1800" dirty="0"/>
              <a:t>He is passionate about ensuring educational opportunities for all.</a:t>
            </a:r>
          </a:p>
          <a:p>
            <a:endParaRPr lang="en-US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3606C2-1A2B-9CCB-96EB-2B13C690E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E2102F-B45A-FF67-E792-314A3F53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icture 4">
            <a:extLst>
              <a:ext uri="{FF2B5EF4-FFF2-40B4-BE49-F238E27FC236}">
                <a16:creationId xmlns:a16="http://schemas.microsoft.com/office/drawing/2014/main" id="{E7DD58EF-1408-4EE3-12EF-2CF3CCD88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8" y="631274"/>
            <a:ext cx="3842710" cy="515773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6794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2D44F-82A3-C25C-BDA9-9AC6107BC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68" y="765585"/>
            <a:ext cx="7026729" cy="1450757"/>
          </a:xfrm>
        </p:spPr>
        <p:txBody>
          <a:bodyPr>
            <a:normAutofit fontScale="90000"/>
          </a:bodyPr>
          <a:lstStyle/>
          <a:p>
            <a:br>
              <a:rPr lang="en-US" sz="1900" b="0" i="0" dirty="0">
                <a:effectLst/>
                <a:latin typeface=".SFUI-Regular"/>
              </a:rPr>
            </a:br>
            <a:br>
              <a:rPr lang="en-US" sz="1900" b="0" i="0" dirty="0">
                <a:effectLst/>
                <a:latin typeface=".SFUI-Regular"/>
              </a:rPr>
            </a:br>
            <a:r>
              <a:rPr lang="en-US" sz="5300" b="0" i="0" dirty="0">
                <a:effectLst/>
                <a:latin typeface="+mn-lt"/>
              </a:rPr>
              <a:t>Counselor 2026: </a:t>
            </a:r>
            <a:br>
              <a:rPr lang="en-US" sz="5300" b="0" i="0" dirty="0">
                <a:effectLst/>
                <a:latin typeface="+mn-lt"/>
              </a:rPr>
            </a:br>
            <a:r>
              <a:rPr lang="en-US" sz="5300" b="0" i="0" dirty="0">
                <a:effectLst/>
                <a:latin typeface="+mn-lt"/>
              </a:rPr>
              <a:t>Dr. Deepshikha Gupta</a:t>
            </a:r>
            <a:br>
              <a:rPr lang="en-US" sz="1900" b="0" i="0" dirty="0">
                <a:effectLst/>
                <a:latin typeface=".SFUI-Regular"/>
              </a:rPr>
            </a:br>
            <a:endParaRPr lang="en-US" sz="19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C7BEDE-887A-BADA-4DF5-61117D441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3"/>
            <a:ext cx="7026729" cy="402413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Deepshikha works as a Project Manager in a pharmaceutical company and has been a resident of Lexington from past 17 years.</a:t>
            </a:r>
          </a:p>
          <a:p>
            <a:r>
              <a:rPr lang="en-US" dirty="0"/>
              <a:t>She </a:t>
            </a:r>
            <a:r>
              <a:rPr lang="en-US" sz="1800" dirty="0"/>
              <a:t>obtained</a:t>
            </a:r>
            <a:r>
              <a:rPr lang="en-US" dirty="0"/>
              <a:t> PhD in Chemistry from University of Kentucky. She loves to travel, read and spend time with her family and friends during her free time. </a:t>
            </a:r>
          </a:p>
          <a:p>
            <a:r>
              <a:rPr lang="en-US" dirty="0"/>
              <a:t>She is passionate about giving back to society and has been volunteering with lot of local organizations.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81195E-A325-6F96-D121-016E6DE2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80" y="1079097"/>
            <a:ext cx="3572359" cy="435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867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</TotalTime>
  <Words>1038</Words>
  <Application>Microsoft Office PowerPoint</Application>
  <PresentationFormat>Widescreen</PresentationFormat>
  <Paragraphs>60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.SFUI-Regular</vt:lpstr>
      <vt:lpstr>Arial</vt:lpstr>
      <vt:lpstr>Calibri</vt:lpstr>
      <vt:lpstr>Calibri Light</vt:lpstr>
      <vt:lpstr>Retrospect</vt:lpstr>
      <vt:lpstr>PowerPoint Presentation</vt:lpstr>
      <vt:lpstr>President 2026:  Raju Alluri</vt:lpstr>
      <vt:lpstr>Past President 2026: Naveen Gupta</vt:lpstr>
      <vt:lpstr>President Elect 2026: Dr. Zain Guduru </vt:lpstr>
      <vt:lpstr>Secretary 2026:  Trisha Dang</vt:lpstr>
      <vt:lpstr>Treasurer 2026:  Tripti Kedia</vt:lpstr>
      <vt:lpstr>Counselor 2026:  Raja Ravipati</vt:lpstr>
      <vt:lpstr>Counselor 2026:  Praveen Kumar Sivakumar</vt:lpstr>
      <vt:lpstr>  Counselor 2026:  Dr. Deepshikha Gupta </vt:lpstr>
      <vt:lpstr>Fundraising Chair 2026:  Shobana Venkatesan</vt:lpstr>
      <vt:lpstr>Scholarship Committee Chair Dr. Subba Reddy Palli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Treasurer’s Report  AGM 2024</dc:title>
  <dc:creator>Mudita Arora</dc:creator>
  <cp:lastModifiedBy>Alluri</cp:lastModifiedBy>
  <cp:revision>35</cp:revision>
  <dcterms:created xsi:type="dcterms:W3CDTF">2024-12-12T19:41:54Z</dcterms:created>
  <dcterms:modified xsi:type="dcterms:W3CDTF">2026-02-24T14:03:08Z</dcterms:modified>
</cp:coreProperties>
</file>